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7010400" cy="92964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gFGIlsMYMrodo2WgFWYROXQ693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AA85EED-F693-4F53-9A0B-0A354CB3F25D}">
  <a:tblStyle styleId="{0AA85EED-F693-4F53-9A0B-0A354CB3F25D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EF6"/>
          </a:solidFill>
        </a:fill>
      </a:tcStyle>
    </a:wholeTbl>
    <a:band1H>
      <a:tcTxStyle b="off" i="off"/>
      <a:tcStyle>
        <a:fill>
          <a:solidFill>
            <a:srgbClr val="CBDCED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BDCED"/>
          </a:solidFill>
        </a:fill>
      </a:tcStyle>
    </a:band1V>
    <a:band2V>
      <a:tcTxStyle b="off" i="off"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33" name="Google Shape;133;p1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5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57" name="Google Shape;157;p5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6:notes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Sept. 7, 2022</a:t>
            </a:r>
            <a:endParaRPr/>
          </a:p>
        </p:txBody>
      </p:sp>
      <p:sp>
        <p:nvSpPr>
          <p:cNvPr id="191" name="Google Shape;191;p6:notes"/>
          <p:cNvSpPr txBox="1"/>
          <p:nvPr>
            <p:ph idx="3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2022-2023 Budget Overview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22f60af6a_4_1:notes"/>
          <p:cNvSpPr txBox="1"/>
          <p:nvPr>
            <p:ph idx="1" type="body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g2c22f60af6a_4_1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1141412" y="60960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1141411" y="1600200"/>
            <a:ext cx="533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/>
          <p:nvPr>
            <p:ph idx="2" type="pic"/>
          </p:nvPr>
        </p:nvSpPr>
        <p:spPr>
          <a:xfrm>
            <a:off x="7433733" y="-18288"/>
            <a:ext cx="3276599" cy="690372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1141412" y="5883275"/>
            <a:ext cx="5105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0742612" y="5883275"/>
            <a:ext cx="3225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1141413" y="4732865"/>
            <a:ext cx="99060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/>
          <p:nvPr>
            <p:ph idx="2" type="pic"/>
          </p:nvPr>
        </p:nvSpPr>
        <p:spPr>
          <a:xfrm>
            <a:off x="1979612" y="932112"/>
            <a:ext cx="8225944" cy="3164976"/>
          </a:xfrm>
          <a:prstGeom prst="roundRect">
            <a:avLst>
              <a:gd fmla="val 438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3"/>
          <p:cNvSpPr txBox="1"/>
          <p:nvPr>
            <p:ph idx="1" type="body"/>
          </p:nvPr>
        </p:nvSpPr>
        <p:spPr>
          <a:xfrm>
            <a:off x="1141413" y="5299603"/>
            <a:ext cx="99060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23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" type="body"/>
          </p:nvPr>
        </p:nvSpPr>
        <p:spPr>
          <a:xfrm>
            <a:off x="1674812" y="3352800"/>
            <a:ext cx="8839202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entury Gothic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entury Gothic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1141412" y="3308581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1141410" y="4777381"/>
            <a:ext cx="99060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6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6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6"/>
          <p:cNvSpPr txBox="1"/>
          <p:nvPr>
            <p:ph type="title"/>
          </p:nvPr>
        </p:nvSpPr>
        <p:spPr>
          <a:xfrm>
            <a:off x="1446213" y="609601"/>
            <a:ext cx="9296398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body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0" sz="2400" cap="none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2" type="body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1141412" y="609601"/>
            <a:ext cx="99059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1141412" y="3505200"/>
            <a:ext cx="9906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2" type="body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 rot="5400000">
            <a:off x="4532312" y="-723899"/>
            <a:ext cx="3124201" cy="990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type="title"/>
          </p:nvPr>
        </p:nvSpPr>
        <p:spPr>
          <a:xfrm rot="5400000">
            <a:off x="7351354" y="2095143"/>
            <a:ext cx="5181601" cy="2210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9"/>
          <p:cNvSpPr txBox="1"/>
          <p:nvPr>
            <p:ph idx="1" type="body"/>
          </p:nvPr>
        </p:nvSpPr>
        <p:spPr>
          <a:xfrm rot="5400000">
            <a:off x="2322512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subTitle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1751013" y="3308581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1751011" y="4777381"/>
            <a:ext cx="8686801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1141412" y="2666999"/>
            <a:ext cx="4876800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6170612" y="2667000"/>
            <a:ext cx="4876800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1429280" y="2658533"/>
            <a:ext cx="458893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9"/>
          <p:cNvSpPr txBox="1"/>
          <p:nvPr>
            <p:ph idx="2" type="body"/>
          </p:nvPr>
        </p:nvSpPr>
        <p:spPr>
          <a:xfrm>
            <a:off x="1141412" y="3243262"/>
            <a:ext cx="4876800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4" name="Google Shape;54;p19"/>
          <p:cNvSpPr txBox="1"/>
          <p:nvPr>
            <p:ph idx="3" type="body"/>
          </p:nvPr>
        </p:nvSpPr>
        <p:spPr>
          <a:xfrm>
            <a:off x="6443133" y="2667000"/>
            <a:ext cx="46042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b="0" sz="2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9"/>
          <p:cNvSpPr txBox="1"/>
          <p:nvPr>
            <p:ph idx="4" type="body"/>
          </p:nvPr>
        </p:nvSpPr>
        <p:spPr>
          <a:xfrm>
            <a:off x="6170612" y="3243262"/>
            <a:ext cx="4876801" cy="2547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type="title"/>
          </p:nvPr>
        </p:nvSpPr>
        <p:spPr>
          <a:xfrm>
            <a:off x="1141411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5103812" y="609601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21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small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jpg"/><Relationship Id="rId6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udents looking into microscope" id="135" name="Google Shape;135;p1"/>
          <p:cNvPicPr preferRelativeResize="0"/>
          <p:nvPr/>
        </p:nvPicPr>
        <p:blipFill rotWithShape="1">
          <a:blip r:embed="rId4">
            <a:alphaModFix amt="25000"/>
          </a:blip>
          <a:srcRect b="0" l="0" r="0" t="0"/>
          <a:stretch/>
        </p:blipFill>
        <p:spPr>
          <a:xfrm>
            <a:off x="1027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>
            <p:ph type="title"/>
          </p:nvPr>
        </p:nvSpPr>
        <p:spPr>
          <a:xfrm>
            <a:off x="1036909" y="945261"/>
            <a:ext cx="99059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700"/>
              <a:buFont typeface="Century Gothic"/>
              <a:buNone/>
            </a:pPr>
            <a:r>
              <a:rPr b="1" lang="en-US" sz="11700"/>
              <a:t> </a:t>
            </a:r>
            <a:r>
              <a:rPr b="1" lang="en-US" sz="6000">
                <a:solidFill>
                  <a:schemeClr val="lt1"/>
                </a:solidFill>
              </a:rPr>
              <a:t>2024-2025</a:t>
            </a: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rgbClr val="0070C0"/>
                </a:solidFill>
              </a:rPr>
              <a:t>ADVANCED LEARNING ACADEMY</a:t>
            </a:r>
            <a:br>
              <a:rPr b="1" lang="en-US" sz="4400">
                <a:solidFill>
                  <a:srgbClr val="0070C0"/>
                </a:solidFill>
              </a:rPr>
            </a:br>
            <a:br>
              <a:rPr b="1" lang="en-US" sz="4400">
                <a:solidFill>
                  <a:srgbClr val="0070C0"/>
                </a:solidFill>
              </a:rPr>
            </a:br>
            <a:r>
              <a:rPr b="1" lang="en-US" sz="4400">
                <a:solidFill>
                  <a:schemeClr val="lt1"/>
                </a:solidFill>
              </a:rPr>
              <a:t>ADVISORY BOARD MEETING</a:t>
            </a:r>
            <a:br>
              <a:rPr b="1" lang="en-US" sz="4400">
                <a:solidFill>
                  <a:schemeClr val="lt1"/>
                </a:solidFill>
              </a:rPr>
            </a:br>
            <a:r>
              <a:rPr b="1" lang="en-US" sz="4400">
                <a:solidFill>
                  <a:schemeClr val="lt1"/>
                </a:solidFill>
              </a:rPr>
              <a:t>March 12, 2025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 txBox="1"/>
          <p:nvPr>
            <p:ph idx="1" type="body"/>
          </p:nvPr>
        </p:nvSpPr>
        <p:spPr>
          <a:xfrm>
            <a:off x="1141412" y="50673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by: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</a:rPr>
              <a:t>Amy Scruton</a:t>
            </a:r>
            <a:endParaRPr sz="2800">
              <a:solidFill>
                <a:srgbClr val="FFCC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rgbClr val="FFCC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Principal</a:t>
            </a:r>
            <a:endParaRPr/>
          </a:p>
        </p:txBody>
      </p:sp>
      <p:pic>
        <p:nvPicPr>
          <p:cNvPr descr="Logo&#10;&#10;Description automatically generated" id="138" name="Google Shape;13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" y="0"/>
            <a:ext cx="3533775" cy="1987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39" name="Google Shape;13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34384" y="219075"/>
            <a:ext cx="3144406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>
            <p:ph type="title"/>
          </p:nvPr>
        </p:nvSpPr>
        <p:spPr>
          <a:xfrm>
            <a:off x="-64647" y="-38249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HISTORY</a:t>
            </a:r>
            <a:endParaRPr/>
          </a:p>
        </p:txBody>
      </p:sp>
      <p:graphicFrame>
        <p:nvGraphicFramePr>
          <p:cNvPr id="145" name="Google Shape;145;p2"/>
          <p:cNvGraphicFramePr/>
          <p:nvPr/>
        </p:nvGraphicFramePr>
        <p:xfrm>
          <a:off x="2123312" y="5662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{0AA85EED-F693-4F53-9A0B-0A354CB3F25D}</a:tableStyleId>
              </a:tblPr>
              <a:tblGrid>
                <a:gridCol w="1222400"/>
                <a:gridCol w="1032975"/>
                <a:gridCol w="1042500"/>
                <a:gridCol w="1253275"/>
                <a:gridCol w="1253625"/>
                <a:gridCol w="1375200"/>
                <a:gridCol w="1689800"/>
              </a:tblGrid>
              <a:tr h="13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2020-2021***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2021-2022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2022-2023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2023-2024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2024-2025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2025-2026 projections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65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Grades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r>
                        <a:rPr baseline="30000" lang="en-US" sz="1800" u="none" cap="none" strike="noStrike"/>
                        <a:t>rd</a:t>
                      </a:r>
                      <a:r>
                        <a:rPr lang="en-US" sz="1800" u="none" cap="none" strike="noStrike"/>
                        <a:t>-12</a:t>
                      </a:r>
                      <a:r>
                        <a:rPr baseline="30000" lang="en-US" sz="1800" u="none" cap="none" strike="noStrike"/>
                        <a:t>th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</a:t>
                      </a:r>
                      <a:r>
                        <a:rPr baseline="30000" lang="en-US" sz="1800" u="none" cap="none" strike="noStrike"/>
                        <a:t>rd</a:t>
                      </a:r>
                      <a:r>
                        <a:rPr lang="en-US" sz="1800" u="none" cap="none" strike="noStrike"/>
                        <a:t>-12</a:t>
                      </a:r>
                      <a:r>
                        <a:rPr baseline="30000" lang="en-US" sz="1800" u="none" cap="none" strike="noStrike"/>
                        <a:t>th</a:t>
                      </a:r>
                      <a:r>
                        <a:rPr lang="en-US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K-12</a:t>
                      </a:r>
                      <a:r>
                        <a:rPr baseline="30000" lang="en-US" sz="1800" u="none" cap="none" strike="noStrike"/>
                        <a:t>th</a:t>
                      </a:r>
                      <a:r>
                        <a:rPr lang="en-US" sz="1800" u="none" cap="none" strike="noStrike"/>
                        <a:t>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TK-12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TK-12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TK-12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Elementary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36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59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87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121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Intermediate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117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111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114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High School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114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179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157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149</a:t>
                      </a:r>
                      <a:endParaRPr sz="1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149</a:t>
                      </a:r>
                      <a:endParaRPr sz="18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4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Total Enrollment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344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388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328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356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367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384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37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Teachers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23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25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25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223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Location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1</a:t>
                      </a:r>
                      <a:r>
                        <a:rPr baseline="30000" lang="en-US" sz="1600" u="none" cap="none" strike="noStrike"/>
                        <a:t>st</a:t>
                      </a:r>
                      <a:r>
                        <a:rPr lang="en-US" sz="1600" u="none" cap="none" strike="noStrike"/>
                        <a:t> Street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4</a:t>
                      </a:r>
                      <a:r>
                        <a:rPr baseline="30000" lang="en-US" sz="1600" u="none" cap="none" strike="noStrike"/>
                        <a:t>th</a:t>
                      </a:r>
                      <a:r>
                        <a:rPr lang="en-US" sz="1600" u="none" cap="none" strike="noStrike"/>
                        <a:t> Street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(3-8)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Circulos 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Grant-4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Hoover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(3-8)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Walker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Circulos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Grant-5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Santa Clara Site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(K-8)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Bishop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/>
                        <a:t>(9-12)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/>
                        <a:t>Santa Clara Site</a:t>
                      </a:r>
                      <a:r>
                        <a:rPr lang="en-US" sz="1600" u="none" cap="none" strike="noStrike"/>
                        <a:t> (TK-8) </a:t>
                      </a:r>
                      <a:r>
                        <a:rPr lang="en-US" sz="1600"/>
                        <a:t>Bishop </a:t>
                      </a:r>
                      <a:r>
                        <a:rPr lang="en-US" sz="1600" u="none" cap="none" strike="noStrike"/>
                        <a:t>(9-12)</a:t>
                      </a:r>
                      <a:endParaRPr sz="16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Santa Clara Site (TK-8)</a:t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Bishop (9-12)</a:t>
                      </a:r>
                      <a:endParaRPr sz="1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/>
                        <a:t>Santa Clara Site (TK-8)</a:t>
                      </a:r>
                      <a:endParaRPr sz="16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/>
                        <a:t>Bishop (9-12)</a:t>
                      </a:r>
                      <a:endParaRPr sz="16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46" name="Google Shape;146;p2"/>
          <p:cNvSpPr txBox="1"/>
          <p:nvPr/>
        </p:nvSpPr>
        <p:spPr>
          <a:xfrm>
            <a:off x="-157300" y="6045550"/>
            <a:ext cx="563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*** Distance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1666240" y="528320"/>
            <a:ext cx="98856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Advisory Board Officers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Diana Torres- Board President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Alicia Skibby- Vice President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Gloria Lira- Member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Cheryl Whittington- Member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Bryan Davis- Member</a:t>
            </a:r>
            <a:endParaRPr b="0" i="0" sz="4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259096" y="-491948"/>
            <a:ext cx="5598777" cy="2165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1" lang="en-US" sz="4400">
                <a:solidFill>
                  <a:schemeClr val="lt1"/>
                </a:solidFill>
              </a:rPr>
              <a:t>REVENUES: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rgbClr val="31AD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3" name="Google Shape;163;p5"/>
          <p:cNvGrpSpPr/>
          <p:nvPr/>
        </p:nvGrpSpPr>
        <p:grpSpPr>
          <a:xfrm>
            <a:off x="350744" y="999080"/>
            <a:ext cx="5507129" cy="5712369"/>
            <a:chOff x="0" y="4469"/>
            <a:chExt cx="5507129" cy="5712369"/>
          </a:xfrm>
        </p:grpSpPr>
        <p:sp>
          <p:nvSpPr>
            <p:cNvPr id="164" name="Google Shape;164;p5"/>
            <p:cNvSpPr/>
            <p:nvPr/>
          </p:nvSpPr>
          <p:spPr>
            <a:xfrm>
              <a:off x="0" y="4469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287998" y="218683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099631" y="4469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1099631" y="4469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LCFF Sources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0" y="1194546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87998" y="1408760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099631" y="1194546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099631" y="1194546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Federal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0" y="2384623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287998" y="2598837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099631" y="2384623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1099631" y="2384623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State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0" y="3574700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87998" y="3788914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099631" y="3574700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1099631" y="3574700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Local Revenue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0" y="4764777"/>
              <a:ext cx="5507129" cy="952061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87998" y="4978991"/>
              <a:ext cx="523633" cy="5236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099631" y="4764777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1099631" y="4764777"/>
              <a:ext cx="4407497" cy="9520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0750" lIns="100750" spcFirstLastPara="1" rIns="100750" wrap="square" tIns="100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Total Reserves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2883" y="4047013"/>
            <a:ext cx="5669280" cy="2716693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group of people wearing masks&#10;&#10;Description automatically generated" id="185" name="Google Shape;185;p5"/>
          <p:cNvPicPr preferRelativeResize="0"/>
          <p:nvPr/>
        </p:nvPicPr>
        <p:blipFill rotWithShape="1">
          <a:blip r:embed="rId6">
            <a:alphaModFix/>
          </a:blip>
          <a:srcRect b="11110" l="29166" r="0" t="20555"/>
          <a:stretch/>
        </p:blipFill>
        <p:spPr>
          <a:xfrm>
            <a:off x="6312882" y="160868"/>
            <a:ext cx="5718251" cy="3496732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>
            <p:ph type="title"/>
          </p:nvPr>
        </p:nvSpPr>
        <p:spPr>
          <a:xfrm>
            <a:off x="259096" y="-390338"/>
            <a:ext cx="5598777" cy="2165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US" sz="3600">
                <a:solidFill>
                  <a:schemeClr val="lt1"/>
                </a:solidFill>
              </a:rPr>
              <a:t>EXPENDITURES</a:t>
            </a:r>
            <a:endParaRPr/>
          </a:p>
        </p:txBody>
      </p:sp>
      <p:sp>
        <p:nvSpPr>
          <p:cNvPr id="194" name="Google Shape;194;p6"/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6"/>
          <p:cNvSpPr/>
          <p:nvPr/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rgbClr val="31AD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7" name="Google Shape;197;p6"/>
          <p:cNvGrpSpPr/>
          <p:nvPr/>
        </p:nvGrpSpPr>
        <p:grpSpPr>
          <a:xfrm>
            <a:off x="350744" y="1495997"/>
            <a:ext cx="5507129" cy="5215840"/>
            <a:chOff x="0" y="4081"/>
            <a:chExt cx="5507129" cy="5215840"/>
          </a:xfrm>
        </p:grpSpPr>
        <p:sp>
          <p:nvSpPr>
            <p:cNvPr id="198" name="Google Shape;198;p6"/>
            <p:cNvSpPr/>
            <p:nvPr/>
          </p:nvSpPr>
          <p:spPr>
            <a:xfrm>
              <a:off x="0" y="4081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62965" y="199675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004049" y="4081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1004049" y="4081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Certificated Salaries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0" y="1090714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62965" y="1286308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004049" y="1090714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1004049" y="1090714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Classified Salaries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0" y="2177348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262965" y="2372942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004049" y="2177348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1004049" y="2177348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Employee Benefits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0" y="3263982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262965" y="3459576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004049" y="3263982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1004049" y="3263982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Books and Supplies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0" y="4350615"/>
              <a:ext cx="5507129" cy="869306"/>
            </a:xfrm>
            <a:prstGeom prst="roundRect">
              <a:avLst>
                <a:gd fmla="val 10000" name="adj"/>
              </a:avLst>
            </a:prstGeom>
            <a:solidFill>
              <a:srgbClr val="2295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262965" y="4546209"/>
              <a:ext cx="478118" cy="47811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7992" l="0" r="0" t="-17993"/>
              </a:stretch>
            </a:blipFill>
            <a:ln cap="rnd" cmpd="sng" w="19050">
              <a:solidFill>
                <a:schemeClr val="lt1">
                  <a:alpha val="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004049" y="4350615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 txBox="1"/>
            <p:nvPr/>
          </p:nvSpPr>
          <p:spPr>
            <a:xfrm>
              <a:off x="1004049" y="4350615"/>
              <a:ext cx="4503079" cy="869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2000" lIns="92000" spcFirstLastPara="1" rIns="92000" wrap="square" tIns="9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Gothic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Other Outgo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group of people wearing blue shirts&#10;&#10;Description automatically generated with medium confidence" id="218" name="Google Shape;218;p6"/>
          <p:cNvPicPr preferRelativeResize="0"/>
          <p:nvPr/>
        </p:nvPicPr>
        <p:blipFill rotWithShape="1">
          <a:blip r:embed="rId5">
            <a:alphaModFix/>
          </a:blip>
          <a:srcRect b="12132" l="-4219" r="4527" t="24090"/>
          <a:stretch/>
        </p:blipFill>
        <p:spPr>
          <a:xfrm>
            <a:off x="6329439" y="249569"/>
            <a:ext cx="5543550" cy="2407906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picture containing text, person, child&#10;&#10;Description automatically generated" id="219" name="Google Shape;21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9439" y="3019424"/>
            <a:ext cx="3572303" cy="3572303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A person giving a presentation&#10;&#10;Description automatically generated with medium confidence" id="220" name="Google Shape;220;p6"/>
          <p:cNvPicPr preferRelativeResize="0"/>
          <p:nvPr/>
        </p:nvPicPr>
        <p:blipFill rotWithShape="1">
          <a:blip r:embed="rId7">
            <a:alphaModFix/>
          </a:blip>
          <a:srcRect b="0" l="18951" r="31110" t="27174"/>
          <a:stretch/>
        </p:blipFill>
        <p:spPr>
          <a:xfrm>
            <a:off x="10133015" y="3028424"/>
            <a:ext cx="1739974" cy="3563304"/>
          </a:xfrm>
          <a:prstGeom prst="rect">
            <a:avLst/>
          </a:prstGeom>
          <a:noFill/>
          <a:ln cap="sq" cmpd="thickThin" w="2286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type="title"/>
          </p:nvPr>
        </p:nvSpPr>
        <p:spPr>
          <a:xfrm>
            <a:off x="724318" y="-3429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COMPARABILITY</a:t>
            </a:r>
            <a:endParaRPr/>
          </a:p>
        </p:txBody>
      </p:sp>
      <p:graphicFrame>
        <p:nvGraphicFramePr>
          <p:cNvPr id="226" name="Google Shape;226;p7"/>
          <p:cNvGraphicFramePr/>
          <p:nvPr/>
        </p:nvGraphicFramePr>
        <p:xfrm>
          <a:off x="401052" y="10952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{0AA85EED-F693-4F53-9A0B-0A354CB3F25D}</a:tableStyleId>
              </a:tblPr>
              <a:tblGrid>
                <a:gridCol w="2711575"/>
                <a:gridCol w="2319725"/>
                <a:gridCol w="1961550"/>
                <a:gridCol w="2030425"/>
                <a:gridCol w="2434175"/>
              </a:tblGrid>
              <a:tr h="71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Charter Fund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Revenue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Approved Budget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Unaudited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Actuals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Variance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Explanation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LCFF Resources</a:t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5.394</a:t>
                      </a:r>
                      <a:r>
                        <a:rPr b="1" lang="en-US" sz="2400" u="none" cap="none" strike="noStrike"/>
                        <a:t> M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2.006 </a:t>
                      </a:r>
                      <a:r>
                        <a:rPr b="1" lang="en-US" sz="2400" u="none" cap="none" strike="noStrike"/>
                        <a:t>M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$0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No adjustments made at second interim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Federal Revenue</a:t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63,055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0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21,897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Increase due to final 24/25 Title 1 adjustments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92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Other State Revenue</a:t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920,212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321,954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27,585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increase </a:t>
                      </a:r>
                      <a:r>
                        <a:rPr b="1" lang="en-US" sz="1100"/>
                        <a:t>to match Prelim</a:t>
                      </a:r>
                      <a:r>
                        <a:rPr b="1" lang="en-US" sz="1100" u="none" cap="none" strike="noStrike"/>
                        <a:t> Arts and Music </a:t>
                      </a:r>
                      <a:r>
                        <a:rPr b="1" lang="en-US" sz="1100"/>
                        <a:t>in schools entitlement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Other Local Revenue</a:t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8</a:t>
                      </a:r>
                      <a:r>
                        <a:rPr b="1" lang="en-US" sz="2400" u="none" cap="none" strike="noStrike"/>
                        <a:t>0,000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5</a:t>
                      </a:r>
                      <a:r>
                        <a:rPr b="1" lang="en-US" sz="2400" u="none" cap="none" strike="noStrike"/>
                        <a:t>7,</a:t>
                      </a:r>
                      <a:r>
                        <a:rPr b="1" lang="en-US" sz="2400"/>
                        <a:t>937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$45,000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Increase due to </a:t>
                      </a:r>
                      <a:r>
                        <a:rPr b="1" lang="en-US" sz="1100"/>
                        <a:t>unearned revenue (carryover) for Circulos grant allowed to keep by grantor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14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t/>
                      </a:r>
                      <a:endParaRPr b="1" sz="23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400" u="none" cap="none" strike="noStrike"/>
                        <a:t>Total</a:t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6</a:t>
                      </a:r>
                      <a:r>
                        <a:rPr b="1" lang="en-US" sz="2400" u="none" cap="none" strike="noStrike"/>
                        <a:t>.45</a:t>
                      </a:r>
                      <a:r>
                        <a:rPr b="1" lang="en-US" sz="2400"/>
                        <a:t>7</a:t>
                      </a:r>
                      <a:r>
                        <a:rPr b="1" lang="en-US" sz="2400" u="none" cap="none" strike="noStrike"/>
                        <a:t>M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2</a:t>
                      </a:r>
                      <a:r>
                        <a:rPr b="1" lang="en-US" sz="2400" u="none" cap="none" strike="noStrike"/>
                        <a:t>.</a:t>
                      </a:r>
                      <a:r>
                        <a:rPr b="1" lang="en-US" sz="2400"/>
                        <a:t>385</a:t>
                      </a:r>
                      <a:r>
                        <a:rPr b="1" lang="en-US" sz="2400" u="none" cap="none" strike="noStrike"/>
                        <a:t> M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/>
                        <a:t>$57, 243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22f60af6a_4_1"/>
          <p:cNvSpPr txBox="1"/>
          <p:nvPr>
            <p:ph type="title"/>
          </p:nvPr>
        </p:nvSpPr>
        <p:spPr>
          <a:xfrm>
            <a:off x="724318" y="-342900"/>
            <a:ext cx="99060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n-US" sz="4000">
                <a:solidFill>
                  <a:schemeClr val="lt1"/>
                </a:solidFill>
              </a:rPr>
              <a:t>COMPARABILITY</a:t>
            </a:r>
            <a:endParaRPr/>
          </a:p>
        </p:txBody>
      </p:sp>
      <p:graphicFrame>
        <p:nvGraphicFramePr>
          <p:cNvPr id="232" name="Google Shape;232;g2c22f60af6a_4_1"/>
          <p:cNvGraphicFramePr/>
          <p:nvPr/>
        </p:nvGraphicFramePr>
        <p:xfrm>
          <a:off x="367277" y="9605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{0AA85EED-F693-4F53-9A0B-0A354CB3F25D}</a:tableStyleId>
              </a:tblPr>
              <a:tblGrid>
                <a:gridCol w="1789575"/>
                <a:gridCol w="1895000"/>
                <a:gridCol w="1878675"/>
                <a:gridCol w="1781775"/>
                <a:gridCol w="4112425"/>
              </a:tblGrid>
              <a:tr h="71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Charter Fund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Expenses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Approved Budget 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Unaudited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Actuals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Variance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/>
                        <a:t>Explanation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Certificated Salaries</a:t>
                      </a:r>
                      <a:endParaRPr b="1"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4</a:t>
                      </a:r>
                      <a:r>
                        <a:rPr b="1" lang="en-US" sz="2200" u="none" cap="none" strike="noStrike"/>
                        <a:t>.508 M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2</a:t>
                      </a:r>
                      <a:r>
                        <a:rPr b="1" lang="en-US" sz="2200" u="none" cap="none" strike="noStrike"/>
                        <a:t>.</a:t>
                      </a:r>
                      <a:r>
                        <a:rPr b="1" lang="en-US" sz="2200"/>
                        <a:t>390</a:t>
                      </a:r>
                      <a:r>
                        <a:rPr b="1" lang="en-US" sz="2200" u="none" cap="none" strike="noStrike"/>
                        <a:t>M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/>
                        <a:t>$62,591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/>
                        <a:t>Decrease due to 2nd interim salary adjustments</a:t>
                      </a:r>
                      <a:endParaRPr b="1"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Classified Salaries</a:t>
                      </a:r>
                      <a:endParaRPr b="1"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904,119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392,577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19,799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Decrease </a:t>
                      </a:r>
                      <a:r>
                        <a:rPr b="1" lang="en-US" sz="1100"/>
                        <a:t>due to 096010 Adjustment to excess budgeted for vacancies goal 1287</a:t>
                      </a:r>
                      <a:endParaRPr b="1"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Employee Benefits</a:t>
                      </a:r>
                      <a:endParaRPr b="1"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2</a:t>
                      </a:r>
                      <a:r>
                        <a:rPr b="1" lang="en-US" sz="2200" u="none" cap="none" strike="noStrike"/>
                        <a:t>.</a:t>
                      </a:r>
                      <a:r>
                        <a:rPr b="1" lang="en-US" sz="2200"/>
                        <a:t>311</a:t>
                      </a:r>
                      <a:r>
                        <a:rPr b="1" lang="en-US" sz="2200" u="none" cap="none" strike="noStrike"/>
                        <a:t> M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1.091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$35,430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/>
                        <a:t>Decrease due to the salary adjustment in associated salaries.</a:t>
                      </a:r>
                      <a:endParaRPr b="1"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Books and Supplies</a:t>
                      </a:r>
                      <a:endParaRPr b="1" sz="12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224,644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$</a:t>
                      </a:r>
                      <a:r>
                        <a:rPr b="1" lang="en-US" sz="2200"/>
                        <a:t>28</a:t>
                      </a:r>
                      <a:r>
                        <a:rPr b="1" lang="en-US" sz="2200" u="none" cap="none" strike="noStrike"/>
                        <a:t>,</a:t>
                      </a:r>
                      <a:r>
                        <a:rPr b="1" lang="en-US" sz="2200"/>
                        <a:t>125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200" u="none" cap="none" strike="noStrike"/>
                        <a:t>($4</a:t>
                      </a:r>
                      <a:r>
                        <a:rPr b="1" lang="en-US" sz="2200"/>
                        <a:t>9</a:t>
                      </a:r>
                      <a:r>
                        <a:rPr b="1" lang="en-US" sz="2200" u="none" cap="none" strike="noStrike"/>
                        <a:t>,</a:t>
                      </a:r>
                      <a:r>
                        <a:rPr b="1" lang="en-US" sz="2200"/>
                        <a:t>546</a:t>
                      </a:r>
                      <a:r>
                        <a:rPr b="1" lang="en-US" sz="2200" u="none" cap="none" strike="noStrike"/>
                        <a:t>)</a:t>
                      </a:r>
                      <a:endParaRPr b="1" sz="22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Increase </a:t>
                      </a:r>
                      <a:r>
                        <a:rPr b="1" lang="en-US" sz="1100"/>
                        <a:t>due to </a:t>
                      </a:r>
                      <a:r>
                        <a:rPr b="1" lang="en-US" sz="1100"/>
                        <a:t>reallocating 013010</a:t>
                      </a:r>
                      <a:r>
                        <a:rPr b="1" lang="en-US" sz="1100"/>
                        <a:t> ConAPP revision 100% award allocation for 2024-2025for ALA 093010. 063010 Adjustment to excess budgeted for vacancies goal 1287.           </a:t>
                      </a:r>
                      <a:endParaRPr b="1" sz="1100" u="none" cap="none" strike="noStrike"/>
                    </a:p>
                  </a:txBody>
                  <a:tcPr marT="45725" marB="45725" marR="91450" marL="91450"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4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Services and other Operating Expenses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363</a:t>
                      </a:r>
                      <a:r>
                        <a:rPr b="1" lang="en-US" sz="2400" u="none" cap="none" strike="noStrike"/>
                        <a:t>,1</a:t>
                      </a:r>
                      <a:r>
                        <a:rPr b="1" lang="en-US" sz="2400"/>
                        <a:t>84 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71</a:t>
                      </a:r>
                      <a:r>
                        <a:rPr b="1" lang="en-US" sz="2400" u="none" cap="none" strike="noStrike"/>
                        <a:t>,</a:t>
                      </a:r>
                      <a:r>
                        <a:rPr b="1" lang="en-US" sz="2400"/>
                        <a:t>029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2400"/>
                        <a:t>($349)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US" sz="1100"/>
                        <a:t>Increase due to 092600 transfer needed for new program at Circulos</a:t>
                      </a:r>
                      <a:endParaRPr b="1" sz="1100" u="none" cap="none" strike="noStrike"/>
                    </a:p>
                  </a:txBody>
                  <a:tcPr marT="45725" marB="45725" marR="91450" marL="91450"/>
                </a:tc>
              </a:tr>
              <a:tr h="71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Other Outgo - Transfer of Indirect Costs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$4</a:t>
                      </a:r>
                      <a:r>
                        <a:rPr b="1" lang="en-US" sz="2400"/>
                        <a:t>62</a:t>
                      </a:r>
                      <a:r>
                        <a:rPr b="1" lang="en-US" sz="2400" u="none" cap="none" strike="noStrike"/>
                        <a:t>,</a:t>
                      </a:r>
                      <a:r>
                        <a:rPr b="1" lang="en-US" sz="2400"/>
                        <a:t>040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3,281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$5,</a:t>
                      </a:r>
                      <a:r>
                        <a:rPr b="1" lang="en-US" sz="2400"/>
                        <a:t>094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Decrease </a:t>
                      </a:r>
                      <a:r>
                        <a:rPr lang="en-US" sz="1100"/>
                        <a:t>due to indirect cost adjustment</a:t>
                      </a:r>
                      <a:endParaRPr sz="1100" u="none" cap="none" strike="noStrike"/>
                    </a:p>
                  </a:txBody>
                  <a:tcPr marT="45725" marB="45725" marR="91450" marL="91450"/>
                </a:tc>
              </a:tr>
              <a:tr h="13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Total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/>
                        <a:t>$</a:t>
                      </a:r>
                      <a:r>
                        <a:rPr b="1" lang="en-US" sz="2400"/>
                        <a:t>73,01</a:t>
                      </a:r>
                      <a:r>
                        <a:rPr b="1" lang="en-US" sz="2400" u="none" cap="none" strike="noStrike"/>
                        <a:t>8</a:t>
                      </a:r>
                      <a:endParaRPr b="1" sz="2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t/>
                      </a:r>
                      <a:endParaRPr sz="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2019-06-20T03:01:33Z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